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AD966B-C6BC-46B5-8878-1B023CB6F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279278B-0329-4CB3-8000-11852C4A5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F67DB06-C704-410D-B5E2-C7014E10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E901-5ED3-4241-AAF4-A2B31ABC2ED6}" type="datetimeFigureOut">
              <a:rPr lang="fi-FI" smtClean="0"/>
              <a:t>11.4.2019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586FDB4-E1E8-4545-9674-3DF662680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A2E709F-0F5B-439B-BDE5-B90DC0633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F378-19F8-4772-8AD3-E31FDD9018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8200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A93EB1-0638-41C3-802A-5B3F192FD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76376DD-DAA5-491F-BD8B-9C5A4AB7D9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E5C8D0-10AE-4DB8-8DE8-B7388FCC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E901-5ED3-4241-AAF4-A2B31ABC2ED6}" type="datetimeFigureOut">
              <a:rPr lang="fi-FI" smtClean="0"/>
              <a:t>11.4.2019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734E6C-FF8D-4E3A-8C5B-FADEE6380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67D242-A647-4C76-8FD8-9692A6D3C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F378-19F8-4772-8AD3-E31FDD9018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5999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AAB8AD84-6B9E-406A-B027-60B99D2E29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B8AD2EE-522E-43D5-BA34-05774CF1BC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C6E731C-3EAF-4951-A7CC-08F06ABFA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E901-5ED3-4241-AAF4-A2B31ABC2ED6}" type="datetimeFigureOut">
              <a:rPr lang="fi-FI" smtClean="0"/>
              <a:t>11.4.2019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25F5192-5291-4D41-A66D-0269D597E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916A98F-75E7-4E0A-BA07-720403557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F378-19F8-4772-8AD3-E31FDD9018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5354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E9D297-12A8-4047-A0C0-E0F80871D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0EA06E-69D2-4A02-93AD-D866027EA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415BB88-65DA-4A1B-854A-1E2BC2801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E901-5ED3-4241-AAF4-A2B31ABC2ED6}" type="datetimeFigureOut">
              <a:rPr lang="fi-FI" smtClean="0"/>
              <a:t>11.4.2019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2FF5DB-46ED-4589-B569-274867CB1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0BE3D82-8E8B-4090-AC9A-A901B18D8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F378-19F8-4772-8AD3-E31FDD9018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280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6FD25D-BE3B-485A-92AE-C05DACD34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73E9C5F-311D-494F-B272-A41C6EEAD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49EFA11-0FF7-4F21-9CE9-A5ADFAC8F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E901-5ED3-4241-AAF4-A2B31ABC2ED6}" type="datetimeFigureOut">
              <a:rPr lang="fi-FI" smtClean="0"/>
              <a:t>11.4.2019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3979F9A-060E-4C7D-A732-665783F65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6AFE18A-8773-4DA6-90B5-43F0B884B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F378-19F8-4772-8AD3-E31FDD9018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5965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3D6C85-4E83-4DB7-82C7-DB79659F2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53CD1B1-38A0-4ED9-9528-260C0FBAE0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C78D2F2-A12C-4735-A767-D45331508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D8A8F43-6556-49BA-8002-794774A53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E901-5ED3-4241-AAF4-A2B31ABC2ED6}" type="datetimeFigureOut">
              <a:rPr lang="fi-FI" smtClean="0"/>
              <a:t>11.4.2019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A3B9D00-355F-4205-9F97-34AF70942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B96AC55-CD81-42CF-8388-26E91A37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F378-19F8-4772-8AD3-E31FDD9018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0358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995463-5C1A-406B-8831-37125DC6B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B617346-9608-4A18-AD33-B55F503B6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7B566DF-08AB-4A60-ADB3-5A4F9409B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26FA9C6-1FFF-4234-BBAA-CAF2D21371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5D2ED51-A8F4-47E1-A522-28C5A94B45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74D5C63-5683-445A-8E1E-CBB83E206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E901-5ED3-4241-AAF4-A2B31ABC2ED6}" type="datetimeFigureOut">
              <a:rPr lang="fi-FI" smtClean="0"/>
              <a:t>11.4.2019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F4E2CC9-3393-41B9-B950-00C884550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7BB3787-246D-40D8-AA2C-387303756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F378-19F8-4772-8AD3-E31FDD9018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8567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1E0A31-F51E-49D2-9B3D-BC83C92F4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CCBE852-7BC2-46A4-BA96-163CAFAAF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E901-5ED3-4241-AAF4-A2B31ABC2ED6}" type="datetimeFigureOut">
              <a:rPr lang="fi-FI" smtClean="0"/>
              <a:t>11.4.2019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8FF9F3C-7EF6-43DB-8309-8C83D915F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0179F40-A3F6-4040-8372-172A93DA6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F378-19F8-4772-8AD3-E31FDD9018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958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AFB7FA7-D8F7-438A-978B-2790D1A90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E901-5ED3-4241-AAF4-A2B31ABC2ED6}" type="datetimeFigureOut">
              <a:rPr lang="fi-FI" smtClean="0"/>
              <a:t>11.4.2019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2EB419D-232E-4AD9-9F44-985155BA7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76FCBE-14CD-40AD-A87E-584BECE8D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F378-19F8-4772-8AD3-E31FDD9018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920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243B0A-B58F-47B3-BD67-4B83CB7AB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B192AC-D30F-496B-A789-C8B961E80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1BD8E28-89A0-42BB-8C67-56468E740C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6B8FCF3-EC3D-4A04-B1C9-63DE31517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E901-5ED3-4241-AAF4-A2B31ABC2ED6}" type="datetimeFigureOut">
              <a:rPr lang="fi-FI" smtClean="0"/>
              <a:t>11.4.2019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493E0E7-3FFB-4AF9-9598-8A82D0BBE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20A5005-CF88-4C6A-80FD-492EF549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F378-19F8-4772-8AD3-E31FDD9018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392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25BFDA-95FA-43F3-A6C8-E8680E093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3075F48-B739-42D2-AE15-E8854764D2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7AF330D-96A5-4ACC-A5C7-318F38ACD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AE2D175-A73A-49EB-AE88-875B0F067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E901-5ED3-4241-AAF4-A2B31ABC2ED6}" type="datetimeFigureOut">
              <a:rPr lang="fi-FI" smtClean="0"/>
              <a:t>11.4.2019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58E4163-F2BC-4B8C-9601-6D8DD51B1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6C7782A-B21D-4F19-99A5-514492C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F378-19F8-4772-8AD3-E31FDD9018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250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4637A59-8BEA-47DA-B622-6F26A0199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7B3686D-6E4E-4524-BDDE-5B537ACCE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08BED1-FEDC-4CE9-8DAD-F7BD38060C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0E901-5ED3-4241-AAF4-A2B31ABC2ED6}" type="datetimeFigureOut">
              <a:rPr lang="fi-FI" smtClean="0"/>
              <a:t>11.4.2019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CA993EB-920C-4538-873D-01D02EDF8E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5027F2C-C878-41E4-B1C7-5F5908DF6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8F378-19F8-4772-8AD3-E31FDD9018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576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valokuva, ulko, henkilö, ryhmä&#10;&#10;Kuvaus luotu automaattisesti">
            <a:extLst>
              <a:ext uri="{FF2B5EF4-FFF2-40B4-BE49-F238E27FC236}">
                <a16:creationId xmlns:a16="http://schemas.microsoft.com/office/drawing/2014/main" id="{418E4E21-436F-4040-BDDF-813F699AD0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9B09871C-4728-4FD2-B389-5A41D2297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fi-FI" sz="4000" b="1" dirty="0"/>
              <a:t>PESISKOULUSTA JOUKKUEESEEN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403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C9B15A-5D44-435E-B4E7-71DD3F7AC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229" y="88256"/>
            <a:ext cx="10515600" cy="1325563"/>
          </a:xfrm>
        </p:spPr>
        <p:txBody>
          <a:bodyPr/>
          <a:lstStyle/>
          <a:p>
            <a:r>
              <a:rPr lang="fi-FI" b="1" dirty="0">
                <a:solidFill>
                  <a:schemeClr val="bg1"/>
                </a:solidFill>
              </a:rPr>
              <a:t>PESISKOULUSTA JOUKKUEESEEN</a:t>
            </a:r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86CBBED9-FB29-4303-9781-F72E8EA0D081}"/>
              </a:ext>
            </a:extLst>
          </p:cNvPr>
          <p:cNvCxnSpPr>
            <a:cxnSpLocks/>
          </p:cNvCxnSpPr>
          <p:nvPr/>
        </p:nvCxnSpPr>
        <p:spPr>
          <a:xfrm flipV="1">
            <a:off x="1128918" y="3387587"/>
            <a:ext cx="10718525" cy="14908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uora nuoliyhdysviiva 11">
            <a:extLst>
              <a:ext uri="{FF2B5EF4-FFF2-40B4-BE49-F238E27FC236}">
                <a16:creationId xmlns:a16="http://schemas.microsoft.com/office/drawing/2014/main" id="{3C250107-86A9-4E66-83F0-B42557E8221F}"/>
              </a:ext>
            </a:extLst>
          </p:cNvPr>
          <p:cNvCxnSpPr/>
          <p:nvPr/>
        </p:nvCxnSpPr>
        <p:spPr>
          <a:xfrm flipV="1">
            <a:off x="1398104" y="2816086"/>
            <a:ext cx="0" cy="58640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ruutu 12">
            <a:extLst>
              <a:ext uri="{FF2B5EF4-FFF2-40B4-BE49-F238E27FC236}">
                <a16:creationId xmlns:a16="http://schemas.microsoft.com/office/drawing/2014/main" id="{64F0FA05-C828-42F9-AA92-48E442A782FE}"/>
              </a:ext>
            </a:extLst>
          </p:cNvPr>
          <p:cNvSpPr txBox="1"/>
          <p:nvPr/>
        </p:nvSpPr>
        <p:spPr>
          <a:xfrm>
            <a:off x="944218" y="2215908"/>
            <a:ext cx="1404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schemeClr val="bg1"/>
                </a:solidFill>
              </a:rPr>
              <a:t>1. Pesiskoulun suunnittelu</a:t>
            </a:r>
          </a:p>
        </p:txBody>
      </p:sp>
      <p:cxnSp>
        <p:nvCxnSpPr>
          <p:cNvPr id="14" name="Suora nuoliyhdysviiva 13">
            <a:extLst>
              <a:ext uri="{FF2B5EF4-FFF2-40B4-BE49-F238E27FC236}">
                <a16:creationId xmlns:a16="http://schemas.microsoft.com/office/drawing/2014/main" id="{5197225D-52CB-4725-A1C5-C016EB091177}"/>
              </a:ext>
            </a:extLst>
          </p:cNvPr>
          <p:cNvCxnSpPr>
            <a:cxnSpLocks/>
          </p:cNvCxnSpPr>
          <p:nvPr/>
        </p:nvCxnSpPr>
        <p:spPr>
          <a:xfrm>
            <a:off x="2643806" y="3387587"/>
            <a:ext cx="0" cy="58640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iruutu 15">
            <a:extLst>
              <a:ext uri="{FF2B5EF4-FFF2-40B4-BE49-F238E27FC236}">
                <a16:creationId xmlns:a16="http://schemas.microsoft.com/office/drawing/2014/main" id="{93FCC6D8-AC11-47E8-970E-C4D14FEA6498}"/>
              </a:ext>
            </a:extLst>
          </p:cNvPr>
          <p:cNvSpPr txBox="1"/>
          <p:nvPr/>
        </p:nvSpPr>
        <p:spPr>
          <a:xfrm>
            <a:off x="2348949" y="2229160"/>
            <a:ext cx="1338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schemeClr val="bg1"/>
                </a:solidFill>
              </a:rPr>
              <a:t>2. Koulu-</a:t>
            </a:r>
          </a:p>
          <a:p>
            <a:r>
              <a:rPr lang="fi-FI" sz="1400" b="1" dirty="0">
                <a:solidFill>
                  <a:schemeClr val="bg1"/>
                </a:solidFill>
              </a:rPr>
              <a:t>kierrokset</a:t>
            </a:r>
          </a:p>
        </p:txBody>
      </p:sp>
      <p:cxnSp>
        <p:nvCxnSpPr>
          <p:cNvPr id="17" name="Suora nuoliyhdysviiva 16">
            <a:extLst>
              <a:ext uri="{FF2B5EF4-FFF2-40B4-BE49-F238E27FC236}">
                <a16:creationId xmlns:a16="http://schemas.microsoft.com/office/drawing/2014/main" id="{B1514631-B559-47E5-930F-CF78C842E654}"/>
              </a:ext>
            </a:extLst>
          </p:cNvPr>
          <p:cNvCxnSpPr>
            <a:cxnSpLocks/>
          </p:cNvCxnSpPr>
          <p:nvPr/>
        </p:nvCxnSpPr>
        <p:spPr>
          <a:xfrm>
            <a:off x="1398104" y="3429000"/>
            <a:ext cx="0" cy="4273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ruutu 18">
            <a:extLst>
              <a:ext uri="{FF2B5EF4-FFF2-40B4-BE49-F238E27FC236}">
                <a16:creationId xmlns:a16="http://schemas.microsoft.com/office/drawing/2014/main" id="{21D58281-25D3-463B-8B69-F3E51107A585}"/>
              </a:ext>
            </a:extLst>
          </p:cNvPr>
          <p:cNvSpPr txBox="1"/>
          <p:nvPr/>
        </p:nvSpPr>
        <p:spPr>
          <a:xfrm>
            <a:off x="0" y="3856383"/>
            <a:ext cx="2062361" cy="3239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i-FI" sz="1100" dirty="0">
                <a:solidFill>
                  <a:schemeClr val="bg1"/>
                </a:solidFill>
              </a:rPr>
              <a:t>Valmentajat/Ohjaajat -rekrytointi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Ohjaajakoulutus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Kenttävaraukset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Välinehankinnat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Pesiskoulu esite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Seuralle sopiva hinta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Ilmoittautuminen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Sisällön suunnittelu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Pelipäivien / teemapäivien suunnittelu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Palkitsemistilaisuus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Pesispassien hankkiminen</a:t>
            </a:r>
          </a:p>
          <a:p>
            <a:endParaRPr lang="fi-FI" sz="1400" dirty="0"/>
          </a:p>
        </p:txBody>
      </p:sp>
      <p:cxnSp>
        <p:nvCxnSpPr>
          <p:cNvPr id="23" name="Suora nuoliyhdysviiva 22">
            <a:extLst>
              <a:ext uri="{FF2B5EF4-FFF2-40B4-BE49-F238E27FC236}">
                <a16:creationId xmlns:a16="http://schemas.microsoft.com/office/drawing/2014/main" id="{00DB6D80-52F9-4A21-963F-DBBCC6B3B194}"/>
              </a:ext>
            </a:extLst>
          </p:cNvPr>
          <p:cNvCxnSpPr/>
          <p:nvPr/>
        </p:nvCxnSpPr>
        <p:spPr>
          <a:xfrm flipV="1">
            <a:off x="2643806" y="2816085"/>
            <a:ext cx="0" cy="58640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iruutu 23">
            <a:extLst>
              <a:ext uri="{FF2B5EF4-FFF2-40B4-BE49-F238E27FC236}">
                <a16:creationId xmlns:a16="http://schemas.microsoft.com/office/drawing/2014/main" id="{59BF8947-89F8-4EA3-8535-80CDCF5E0257}"/>
              </a:ext>
            </a:extLst>
          </p:cNvPr>
          <p:cNvSpPr txBox="1"/>
          <p:nvPr/>
        </p:nvSpPr>
        <p:spPr>
          <a:xfrm>
            <a:off x="1799806" y="3989316"/>
            <a:ext cx="2062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>
                <a:solidFill>
                  <a:schemeClr val="bg1"/>
                </a:solidFill>
              </a:rPr>
              <a:t>Yhteydenotto kouluille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>
                <a:solidFill>
                  <a:schemeClr val="bg1"/>
                </a:solidFill>
              </a:rPr>
              <a:t>Koulukierrosten sopiminen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>
                <a:solidFill>
                  <a:schemeClr val="bg1"/>
                </a:solidFill>
              </a:rPr>
              <a:t>Koulukierrosten suunnittelu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>
                <a:solidFill>
                  <a:schemeClr val="bg1"/>
                </a:solidFill>
              </a:rPr>
              <a:t>Koulukierrosten toteutus</a:t>
            </a:r>
          </a:p>
        </p:txBody>
      </p:sp>
      <p:sp>
        <p:nvSpPr>
          <p:cNvPr id="25" name="Suorakulmio 24">
            <a:extLst>
              <a:ext uri="{FF2B5EF4-FFF2-40B4-BE49-F238E27FC236}">
                <a16:creationId xmlns:a16="http://schemas.microsoft.com/office/drawing/2014/main" id="{E6539CC1-98F6-4C1A-8664-C09575FEE94E}"/>
              </a:ext>
            </a:extLst>
          </p:cNvPr>
          <p:cNvSpPr/>
          <p:nvPr/>
        </p:nvSpPr>
        <p:spPr>
          <a:xfrm>
            <a:off x="3709567" y="2924597"/>
            <a:ext cx="1720903" cy="1247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FB3949C9-0167-4AFC-9645-FEBA4A17C8E1}"/>
              </a:ext>
            </a:extLst>
          </p:cNvPr>
          <p:cNvSpPr txBox="1"/>
          <p:nvPr/>
        </p:nvSpPr>
        <p:spPr>
          <a:xfrm>
            <a:off x="3809475" y="2959436"/>
            <a:ext cx="1682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 3. PESISKOULU</a:t>
            </a:r>
          </a:p>
        </p:txBody>
      </p:sp>
      <p:cxnSp>
        <p:nvCxnSpPr>
          <p:cNvPr id="27" name="Suora nuoliyhdysviiva 26">
            <a:extLst>
              <a:ext uri="{FF2B5EF4-FFF2-40B4-BE49-F238E27FC236}">
                <a16:creationId xmlns:a16="http://schemas.microsoft.com/office/drawing/2014/main" id="{B949E4B4-27CF-4348-ABE0-79F3400D5D9E}"/>
              </a:ext>
            </a:extLst>
          </p:cNvPr>
          <p:cNvCxnSpPr>
            <a:cxnSpLocks/>
          </p:cNvCxnSpPr>
          <p:nvPr/>
        </p:nvCxnSpPr>
        <p:spPr>
          <a:xfrm>
            <a:off x="4850296" y="4171936"/>
            <a:ext cx="0" cy="4893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iruutu 29">
            <a:extLst>
              <a:ext uri="{FF2B5EF4-FFF2-40B4-BE49-F238E27FC236}">
                <a16:creationId xmlns:a16="http://schemas.microsoft.com/office/drawing/2014/main" id="{3EBD74DC-15E7-482A-A97C-314B9E0D5E72}"/>
              </a:ext>
            </a:extLst>
          </p:cNvPr>
          <p:cNvSpPr txBox="1"/>
          <p:nvPr/>
        </p:nvSpPr>
        <p:spPr>
          <a:xfrm>
            <a:off x="3743297" y="3248509"/>
            <a:ext cx="153724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/>
              <a:t>Laadukas sisältö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/>
              <a:t>Peli- / teemapäivät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/>
              <a:t>Innokkaat &amp; kannustavat ohjaajat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100" dirty="0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E977B997-329A-43AC-A4C1-D800FE82196A}"/>
              </a:ext>
            </a:extLst>
          </p:cNvPr>
          <p:cNvSpPr txBox="1"/>
          <p:nvPr/>
        </p:nvSpPr>
        <p:spPr>
          <a:xfrm>
            <a:off x="4181061" y="2029596"/>
            <a:ext cx="1519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schemeClr val="bg1"/>
                </a:solidFill>
              </a:rPr>
              <a:t>4. Jatkotoiminnan suunnittelu</a:t>
            </a:r>
          </a:p>
        </p:txBody>
      </p:sp>
      <p:cxnSp>
        <p:nvCxnSpPr>
          <p:cNvPr id="33" name="Suora nuoliyhdysviiva 32">
            <a:extLst>
              <a:ext uri="{FF2B5EF4-FFF2-40B4-BE49-F238E27FC236}">
                <a16:creationId xmlns:a16="http://schemas.microsoft.com/office/drawing/2014/main" id="{4B54DA71-1F31-4EA4-A3C9-59DD11858FA6}"/>
              </a:ext>
            </a:extLst>
          </p:cNvPr>
          <p:cNvCxnSpPr>
            <a:cxnSpLocks/>
          </p:cNvCxnSpPr>
          <p:nvPr/>
        </p:nvCxnSpPr>
        <p:spPr>
          <a:xfrm flipV="1">
            <a:off x="4850296" y="2597426"/>
            <a:ext cx="0" cy="3338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iruutu 34">
            <a:extLst>
              <a:ext uri="{FF2B5EF4-FFF2-40B4-BE49-F238E27FC236}">
                <a16:creationId xmlns:a16="http://schemas.microsoft.com/office/drawing/2014/main" id="{44B02034-2DEF-4DAA-A3F1-BA616BB016E4}"/>
              </a:ext>
            </a:extLst>
          </p:cNvPr>
          <p:cNvSpPr txBox="1"/>
          <p:nvPr/>
        </p:nvSpPr>
        <p:spPr>
          <a:xfrm>
            <a:off x="3809476" y="4661283"/>
            <a:ext cx="186855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>
                <a:solidFill>
                  <a:schemeClr val="bg1"/>
                </a:solidFill>
              </a:rPr>
              <a:t>Jatkotoiminnan sisältö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>
                <a:solidFill>
                  <a:schemeClr val="bg1"/>
                </a:solidFill>
              </a:rPr>
              <a:t>Valmentajat / ohjaajat –rekrytointi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>
                <a:solidFill>
                  <a:schemeClr val="bg1"/>
                </a:solidFill>
              </a:rPr>
              <a:t>Kenttävaraukset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>
                <a:solidFill>
                  <a:schemeClr val="bg1"/>
                </a:solidFill>
              </a:rPr>
              <a:t>Jatkotoiminnan esite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>
                <a:solidFill>
                  <a:schemeClr val="bg1"/>
                </a:solidFill>
              </a:rPr>
              <a:t>Seuralle sopiva hinta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>
                <a:solidFill>
                  <a:schemeClr val="bg1"/>
                </a:solidFill>
              </a:rPr>
              <a:t>Peli- /teemapäivät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>
                <a:solidFill>
                  <a:schemeClr val="bg1"/>
                </a:solidFill>
              </a:rPr>
              <a:t>Ilmoittautuminen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100" dirty="0"/>
          </a:p>
        </p:txBody>
      </p:sp>
      <p:sp>
        <p:nvSpPr>
          <p:cNvPr id="38" name="Suorakulmio 37">
            <a:extLst>
              <a:ext uri="{FF2B5EF4-FFF2-40B4-BE49-F238E27FC236}">
                <a16:creationId xmlns:a16="http://schemas.microsoft.com/office/drawing/2014/main" id="{B6CEEFA1-ACA3-4016-B6F6-1586D81E3394}"/>
              </a:ext>
            </a:extLst>
          </p:cNvPr>
          <p:cNvSpPr/>
          <p:nvPr/>
        </p:nvSpPr>
        <p:spPr>
          <a:xfrm>
            <a:off x="5700333" y="2900565"/>
            <a:ext cx="3209422" cy="1247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51C710E3-C021-4C2D-B2AD-CDD9E4CE8CCB}"/>
              </a:ext>
            </a:extLst>
          </p:cNvPr>
          <p:cNvSpPr txBox="1"/>
          <p:nvPr/>
        </p:nvSpPr>
        <p:spPr>
          <a:xfrm>
            <a:off x="6177779" y="2900565"/>
            <a:ext cx="2704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5. JATKOTOIMINTARYHMÄ</a:t>
            </a:r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id="{20A8AAEE-5142-4BD0-80D2-76946AEDAAD8}"/>
              </a:ext>
            </a:extLst>
          </p:cNvPr>
          <p:cNvSpPr txBox="1"/>
          <p:nvPr/>
        </p:nvSpPr>
        <p:spPr>
          <a:xfrm>
            <a:off x="6134912" y="3217746"/>
            <a:ext cx="25091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/>
              <a:t>Laadukas sisältö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/>
              <a:t>Peli- / teemapäivät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/>
              <a:t>Innokkaat &amp; kannustavat ohjaajat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/>
              <a:t>Joukkuetoiminnan markkinointi, ympärillä olevat asiat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100" dirty="0"/>
          </a:p>
        </p:txBody>
      </p:sp>
      <p:cxnSp>
        <p:nvCxnSpPr>
          <p:cNvPr id="42" name="Suora nuoliyhdysviiva 41">
            <a:extLst>
              <a:ext uri="{FF2B5EF4-FFF2-40B4-BE49-F238E27FC236}">
                <a16:creationId xmlns:a16="http://schemas.microsoft.com/office/drawing/2014/main" id="{E21297BF-C18A-4E11-AE45-550E02320760}"/>
              </a:ext>
            </a:extLst>
          </p:cNvPr>
          <p:cNvCxnSpPr>
            <a:cxnSpLocks/>
          </p:cNvCxnSpPr>
          <p:nvPr/>
        </p:nvCxnSpPr>
        <p:spPr>
          <a:xfrm flipV="1">
            <a:off x="6244038" y="2597426"/>
            <a:ext cx="0" cy="3271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kstiruutu 43">
            <a:extLst>
              <a:ext uri="{FF2B5EF4-FFF2-40B4-BE49-F238E27FC236}">
                <a16:creationId xmlns:a16="http://schemas.microsoft.com/office/drawing/2014/main" id="{EC5441C7-778B-478E-A4E4-3D8E41543AA7}"/>
              </a:ext>
            </a:extLst>
          </p:cNvPr>
          <p:cNvSpPr txBox="1"/>
          <p:nvPr/>
        </p:nvSpPr>
        <p:spPr>
          <a:xfrm rot="19888983">
            <a:off x="5759563" y="1487543"/>
            <a:ext cx="19302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</a:rPr>
              <a:t>Alustava kysely vanhemmille &amp; lapsille joukkuetoiminnasta</a:t>
            </a:r>
          </a:p>
        </p:txBody>
      </p:sp>
      <p:cxnSp>
        <p:nvCxnSpPr>
          <p:cNvPr id="45" name="Suora nuoliyhdysviiva 44">
            <a:extLst>
              <a:ext uri="{FF2B5EF4-FFF2-40B4-BE49-F238E27FC236}">
                <a16:creationId xmlns:a16="http://schemas.microsoft.com/office/drawing/2014/main" id="{2F5AF9FE-4F34-4CC2-B06F-7C5AFCAD5C7A}"/>
              </a:ext>
            </a:extLst>
          </p:cNvPr>
          <p:cNvCxnSpPr>
            <a:cxnSpLocks/>
          </p:cNvCxnSpPr>
          <p:nvPr/>
        </p:nvCxnSpPr>
        <p:spPr>
          <a:xfrm>
            <a:off x="6244038" y="4151074"/>
            <a:ext cx="0" cy="4893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kstiruutu 45">
            <a:extLst>
              <a:ext uri="{FF2B5EF4-FFF2-40B4-BE49-F238E27FC236}">
                <a16:creationId xmlns:a16="http://schemas.microsoft.com/office/drawing/2014/main" id="{4E921E5C-5721-4729-ABD8-A7318E171020}"/>
              </a:ext>
            </a:extLst>
          </p:cNvPr>
          <p:cNvSpPr txBox="1"/>
          <p:nvPr/>
        </p:nvSpPr>
        <p:spPr>
          <a:xfrm rot="19830938">
            <a:off x="5603241" y="4388845"/>
            <a:ext cx="13932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</a:rPr>
              <a:t>”Mitä joukkuetoiminta on?” –tiedosto vanhemmille</a:t>
            </a:r>
          </a:p>
        </p:txBody>
      </p:sp>
      <p:cxnSp>
        <p:nvCxnSpPr>
          <p:cNvPr id="47" name="Suora nuoliyhdysviiva 46">
            <a:extLst>
              <a:ext uri="{FF2B5EF4-FFF2-40B4-BE49-F238E27FC236}">
                <a16:creationId xmlns:a16="http://schemas.microsoft.com/office/drawing/2014/main" id="{1BBBBD71-BFF9-4262-8FA8-96A47A2312E1}"/>
              </a:ext>
            </a:extLst>
          </p:cNvPr>
          <p:cNvCxnSpPr>
            <a:cxnSpLocks/>
          </p:cNvCxnSpPr>
          <p:nvPr/>
        </p:nvCxnSpPr>
        <p:spPr>
          <a:xfrm flipV="1">
            <a:off x="7054597" y="2588794"/>
            <a:ext cx="0" cy="3271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kstiruutu 47">
            <a:extLst>
              <a:ext uri="{FF2B5EF4-FFF2-40B4-BE49-F238E27FC236}">
                <a16:creationId xmlns:a16="http://schemas.microsoft.com/office/drawing/2014/main" id="{76E1997B-023F-4F68-A324-B9980C350CA6}"/>
              </a:ext>
            </a:extLst>
          </p:cNvPr>
          <p:cNvSpPr txBox="1"/>
          <p:nvPr/>
        </p:nvSpPr>
        <p:spPr>
          <a:xfrm rot="19824418">
            <a:off x="6865948" y="1726735"/>
            <a:ext cx="1700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</a:rPr>
              <a:t>Video joukkuetoiminnasta</a:t>
            </a:r>
          </a:p>
        </p:txBody>
      </p:sp>
      <p:cxnSp>
        <p:nvCxnSpPr>
          <p:cNvPr id="49" name="Suora nuoliyhdysviiva 48">
            <a:extLst>
              <a:ext uri="{FF2B5EF4-FFF2-40B4-BE49-F238E27FC236}">
                <a16:creationId xmlns:a16="http://schemas.microsoft.com/office/drawing/2014/main" id="{2E30AD7C-7841-4F66-8F8C-3CBF6B57C648}"/>
              </a:ext>
            </a:extLst>
          </p:cNvPr>
          <p:cNvCxnSpPr>
            <a:cxnSpLocks/>
          </p:cNvCxnSpPr>
          <p:nvPr/>
        </p:nvCxnSpPr>
        <p:spPr>
          <a:xfrm>
            <a:off x="7141052" y="4184756"/>
            <a:ext cx="1" cy="9163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kstiruutu 52">
            <a:extLst>
              <a:ext uri="{FF2B5EF4-FFF2-40B4-BE49-F238E27FC236}">
                <a16:creationId xmlns:a16="http://schemas.microsoft.com/office/drawing/2014/main" id="{7A6E273A-FF1D-4B0A-B2DE-57A73F327100}"/>
              </a:ext>
            </a:extLst>
          </p:cNvPr>
          <p:cNvSpPr txBox="1"/>
          <p:nvPr/>
        </p:nvSpPr>
        <p:spPr>
          <a:xfrm rot="19715691">
            <a:off x="6115544" y="5163584"/>
            <a:ext cx="19667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</a:rPr>
              <a:t>Jatkotoimintaryhmä &amp; joukkueet harjoittelemaan samaan aikaan, valmentajat vierailevat jatkoryhmässä</a:t>
            </a:r>
          </a:p>
        </p:txBody>
      </p:sp>
      <p:cxnSp>
        <p:nvCxnSpPr>
          <p:cNvPr id="54" name="Suora nuoliyhdysviiva 53">
            <a:extLst>
              <a:ext uri="{FF2B5EF4-FFF2-40B4-BE49-F238E27FC236}">
                <a16:creationId xmlns:a16="http://schemas.microsoft.com/office/drawing/2014/main" id="{818A1171-21D1-4218-B3C3-DB707D80D83C}"/>
              </a:ext>
            </a:extLst>
          </p:cNvPr>
          <p:cNvCxnSpPr>
            <a:cxnSpLocks/>
          </p:cNvCxnSpPr>
          <p:nvPr/>
        </p:nvCxnSpPr>
        <p:spPr>
          <a:xfrm flipV="1">
            <a:off x="7900660" y="2604111"/>
            <a:ext cx="0" cy="3271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kstiruutu 55">
            <a:extLst>
              <a:ext uri="{FF2B5EF4-FFF2-40B4-BE49-F238E27FC236}">
                <a16:creationId xmlns:a16="http://schemas.microsoft.com/office/drawing/2014/main" id="{BD3AB3C7-C559-4833-80C8-8070E599A741}"/>
              </a:ext>
            </a:extLst>
          </p:cNvPr>
          <p:cNvSpPr txBox="1"/>
          <p:nvPr/>
        </p:nvSpPr>
        <p:spPr>
          <a:xfrm rot="19608539">
            <a:off x="7710936" y="1826843"/>
            <a:ext cx="1737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</a:rPr>
              <a:t>Sitova kysely joukkuetoiminnasta</a:t>
            </a:r>
          </a:p>
        </p:txBody>
      </p:sp>
      <p:cxnSp>
        <p:nvCxnSpPr>
          <p:cNvPr id="58" name="Suora nuoliyhdysviiva 57">
            <a:extLst>
              <a:ext uri="{FF2B5EF4-FFF2-40B4-BE49-F238E27FC236}">
                <a16:creationId xmlns:a16="http://schemas.microsoft.com/office/drawing/2014/main" id="{26E83AA9-75C6-4D00-8B29-8E91C0AE6195}"/>
              </a:ext>
            </a:extLst>
          </p:cNvPr>
          <p:cNvCxnSpPr>
            <a:cxnSpLocks/>
          </p:cNvCxnSpPr>
          <p:nvPr/>
        </p:nvCxnSpPr>
        <p:spPr>
          <a:xfrm>
            <a:off x="8083810" y="4147099"/>
            <a:ext cx="0" cy="4893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kstiruutu 58">
            <a:extLst>
              <a:ext uri="{FF2B5EF4-FFF2-40B4-BE49-F238E27FC236}">
                <a16:creationId xmlns:a16="http://schemas.microsoft.com/office/drawing/2014/main" id="{5187DA50-99E8-48C3-AD2A-F96296D19A19}"/>
              </a:ext>
            </a:extLst>
          </p:cNvPr>
          <p:cNvSpPr txBox="1"/>
          <p:nvPr/>
        </p:nvSpPr>
        <p:spPr>
          <a:xfrm rot="19880016">
            <a:off x="7785804" y="4404125"/>
            <a:ext cx="14546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</a:rPr>
              <a:t>Vanhempainillat, jossa joukkueen valmentajat &amp; jojot mukana</a:t>
            </a:r>
          </a:p>
        </p:txBody>
      </p:sp>
      <p:sp>
        <p:nvSpPr>
          <p:cNvPr id="62" name="Suorakulmio 61">
            <a:extLst>
              <a:ext uri="{FF2B5EF4-FFF2-40B4-BE49-F238E27FC236}">
                <a16:creationId xmlns:a16="http://schemas.microsoft.com/office/drawing/2014/main" id="{521E71B0-50DE-49EA-8EFC-6EFE5A661DB7}"/>
              </a:ext>
            </a:extLst>
          </p:cNvPr>
          <p:cNvSpPr/>
          <p:nvPr/>
        </p:nvSpPr>
        <p:spPr>
          <a:xfrm>
            <a:off x="9113044" y="2642178"/>
            <a:ext cx="2509112" cy="1683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3" name="Tekstiruutu 62">
            <a:extLst>
              <a:ext uri="{FF2B5EF4-FFF2-40B4-BE49-F238E27FC236}">
                <a16:creationId xmlns:a16="http://schemas.microsoft.com/office/drawing/2014/main" id="{8A3FDDB8-4B6B-43A5-B945-B563F7AEF931}"/>
              </a:ext>
            </a:extLst>
          </p:cNvPr>
          <p:cNvSpPr txBox="1"/>
          <p:nvPr/>
        </p:nvSpPr>
        <p:spPr>
          <a:xfrm>
            <a:off x="9113044" y="3144102"/>
            <a:ext cx="2613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6. JOUKKUETOIMINTAAN SIIRTYMINEN</a:t>
            </a:r>
          </a:p>
        </p:txBody>
      </p:sp>
      <p:sp>
        <p:nvSpPr>
          <p:cNvPr id="65" name="Tekstiruutu 64">
            <a:extLst>
              <a:ext uri="{FF2B5EF4-FFF2-40B4-BE49-F238E27FC236}">
                <a16:creationId xmlns:a16="http://schemas.microsoft.com/office/drawing/2014/main" id="{23142FE3-57BD-43E1-B879-2D7DCC3D2B3F}"/>
              </a:ext>
            </a:extLst>
          </p:cNvPr>
          <p:cNvSpPr txBox="1"/>
          <p:nvPr/>
        </p:nvSpPr>
        <p:spPr>
          <a:xfrm>
            <a:off x="9331812" y="4860221"/>
            <a:ext cx="261389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>
                <a:solidFill>
                  <a:schemeClr val="bg1"/>
                </a:solidFill>
              </a:rPr>
              <a:t>Riittävästi ohjaajia ensimmäisellä kerralla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>
                <a:solidFill>
                  <a:schemeClr val="bg1"/>
                </a:solidFill>
              </a:rPr>
              <a:t>Junioripäällikkö / pesiskouluohjaaja paikalle ensimmäisiin harjoituksiin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>
                <a:solidFill>
                  <a:schemeClr val="bg1"/>
                </a:solidFill>
              </a:rPr>
              <a:t>Avoimet harjoitukset (ilmaiset) heti alkuun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>
                <a:solidFill>
                  <a:schemeClr val="bg1"/>
                </a:solidFill>
              </a:rPr>
              <a:t>Helppo ja mukava ensimmäinen harjoitus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100" dirty="0"/>
          </a:p>
        </p:txBody>
      </p:sp>
      <p:cxnSp>
        <p:nvCxnSpPr>
          <p:cNvPr id="66" name="Suora nuoliyhdysviiva 65">
            <a:extLst>
              <a:ext uri="{FF2B5EF4-FFF2-40B4-BE49-F238E27FC236}">
                <a16:creationId xmlns:a16="http://schemas.microsoft.com/office/drawing/2014/main" id="{41BC4339-2DE2-4248-AB84-1503CB7003D6}"/>
              </a:ext>
            </a:extLst>
          </p:cNvPr>
          <p:cNvCxnSpPr>
            <a:cxnSpLocks/>
          </p:cNvCxnSpPr>
          <p:nvPr/>
        </p:nvCxnSpPr>
        <p:spPr>
          <a:xfrm>
            <a:off x="10383700" y="4325327"/>
            <a:ext cx="0" cy="4893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409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9F00B9-3F47-47E1-B60E-D44C5236E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chemeClr val="bg1"/>
                </a:solidFill>
              </a:rPr>
              <a:t>1. PESISKOULUN SUUNNITTELU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95B7F41-60F7-4957-9F60-B3F44D3E9E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fi-FI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Valmentajat/Ohjaajat -rekrytointi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fi-FI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Ohjaajakoulutus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fi-FI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Kenttävaraukset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fi-FI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Välinehankinnat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fi-FI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Pesiskouluesite</a:t>
            </a:r>
            <a:endParaRPr lang="fi-FI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fi-FI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Seuralle sopiva hinta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fi-FI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Ilmoittautuminen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fi-FI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Laadukas sisältö	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fi-FI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Pelipäivien / teemapäivien suunnittelu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fi-FI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Palkitsemistilaisuus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i-FI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Pesispassien hankkiminen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8788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34015E-171E-4F37-A12A-44843FA30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chemeClr val="bg1"/>
                </a:solidFill>
              </a:rPr>
              <a:t>2. KOULUKIERROKSET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5725C9-0A0F-411F-B24E-B338A66C7B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sz="2200" dirty="0">
                <a:solidFill>
                  <a:schemeClr val="bg1"/>
                </a:solidFill>
              </a:rPr>
              <a:t>Yhteydenotto kouluille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200" dirty="0">
                <a:solidFill>
                  <a:schemeClr val="bg1"/>
                </a:solidFill>
              </a:rPr>
              <a:t>Koulukierrosten sopiminen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200" dirty="0">
                <a:solidFill>
                  <a:schemeClr val="bg1"/>
                </a:solidFill>
              </a:rPr>
              <a:t>Koulukierrosten suunnittelu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200" dirty="0">
                <a:solidFill>
                  <a:schemeClr val="bg1"/>
                </a:solidFill>
              </a:rPr>
              <a:t>Koulukierrosten toteutus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0118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EB16F7-6EF6-4C38-A938-C77FE91D8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chemeClr val="bg1"/>
                </a:solidFill>
              </a:rPr>
              <a:t>3. PESISKOULU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966730-9E31-48DD-B3F5-16D51C61D3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71450" indent="-171450"/>
            <a:r>
              <a:rPr lang="fi-FI" dirty="0">
                <a:solidFill>
                  <a:schemeClr val="bg1"/>
                </a:solidFill>
              </a:rPr>
              <a:t>Laadukas sisältö</a:t>
            </a:r>
          </a:p>
          <a:p>
            <a:pPr marL="171450" indent="-171450"/>
            <a:r>
              <a:rPr lang="fi-FI" dirty="0">
                <a:solidFill>
                  <a:schemeClr val="bg1"/>
                </a:solidFill>
              </a:rPr>
              <a:t>Peli- / teemapäivät</a:t>
            </a:r>
          </a:p>
          <a:p>
            <a:pPr marL="171450" indent="-171450"/>
            <a:r>
              <a:rPr lang="fi-FI" dirty="0">
                <a:solidFill>
                  <a:schemeClr val="bg1"/>
                </a:solidFill>
              </a:rPr>
              <a:t>Innokkaat &amp; kannustavat ohjaajat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9870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C04FC5-CE49-4F0D-B26D-3EA56E6B5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chemeClr val="bg1"/>
                </a:solidFill>
              </a:rPr>
              <a:t>4. JATKOTOIMINNAN SUUNNITTELU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B84840-F7BB-4D9C-8141-D9EE498570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dirty="0">
                <a:solidFill>
                  <a:schemeClr val="bg1"/>
                </a:solidFill>
              </a:rPr>
              <a:t>Jatkotoiminnan sisältö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>
                <a:solidFill>
                  <a:schemeClr val="bg1"/>
                </a:solidFill>
              </a:rPr>
              <a:t>Valmentajat / ohjaajat –rekrytointi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>
                <a:solidFill>
                  <a:schemeClr val="bg1"/>
                </a:solidFill>
              </a:rPr>
              <a:t>Kenttävaraukset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>
                <a:solidFill>
                  <a:schemeClr val="bg1"/>
                </a:solidFill>
              </a:rPr>
              <a:t>Jatkotoiminnan esite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>
                <a:solidFill>
                  <a:schemeClr val="bg1"/>
                </a:solidFill>
              </a:rPr>
              <a:t>Seuralle sopiva hinta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>
                <a:solidFill>
                  <a:schemeClr val="bg1"/>
                </a:solidFill>
              </a:rPr>
              <a:t>Peli- /teemapäivät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>
                <a:solidFill>
                  <a:schemeClr val="bg1"/>
                </a:solidFill>
              </a:rPr>
              <a:t>Ilmoittautuminen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2591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F4AF57-9F2C-47B7-97FD-C46191A78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chemeClr val="bg1"/>
                </a:solidFill>
              </a:rPr>
              <a:t>5. JATKOTOIMINTARYHMÄ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C8CA7D-085F-4AE3-A169-6B4C9ABE4F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71450" indent="-171450"/>
            <a:r>
              <a:rPr lang="fi-FI" dirty="0">
                <a:solidFill>
                  <a:schemeClr val="bg1"/>
                </a:solidFill>
              </a:rPr>
              <a:t>Laadukas sisältö</a:t>
            </a:r>
          </a:p>
          <a:p>
            <a:pPr marL="171450" indent="-171450"/>
            <a:r>
              <a:rPr lang="fi-FI" dirty="0">
                <a:solidFill>
                  <a:schemeClr val="bg1"/>
                </a:solidFill>
              </a:rPr>
              <a:t>Peli- / teemapäivät</a:t>
            </a:r>
          </a:p>
          <a:p>
            <a:pPr marL="171450" indent="-171450"/>
            <a:r>
              <a:rPr lang="fi-FI" dirty="0">
                <a:solidFill>
                  <a:schemeClr val="bg1"/>
                </a:solidFill>
              </a:rPr>
              <a:t>Innokkaat &amp; kannustavat ohjaajat</a:t>
            </a:r>
          </a:p>
          <a:p>
            <a:pPr marL="171450" indent="-171450"/>
            <a:r>
              <a:rPr lang="fi-FI" dirty="0">
                <a:solidFill>
                  <a:schemeClr val="bg1"/>
                </a:solidFill>
              </a:rPr>
              <a:t>Joukkuetoiminnan markkinointi, aikajanan ympärillä olevat asiat</a:t>
            </a:r>
          </a:p>
        </p:txBody>
      </p:sp>
    </p:spTree>
    <p:extLst>
      <p:ext uri="{BB962C8B-B14F-4D97-AF65-F5344CB8AC3E}">
        <p14:creationId xmlns:p14="http://schemas.microsoft.com/office/powerpoint/2010/main" val="4157249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56985F-13BA-4EC3-AEDB-676C5E35A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chemeClr val="bg1"/>
                </a:solidFill>
              </a:rPr>
              <a:t>6. JOUKKUETOIMINTAAN SIIRTYMINEN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C845CE-95FA-4DCD-B886-61BA2A01C1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/>
            <a:r>
              <a:rPr lang="fi-FI" dirty="0">
                <a:solidFill>
                  <a:schemeClr val="bg1"/>
                </a:solidFill>
              </a:rPr>
              <a:t>Riittävästi ohjaajia ensimmäisellä kerralla</a:t>
            </a:r>
          </a:p>
          <a:p>
            <a:pPr marL="285750" indent="-285750"/>
            <a:r>
              <a:rPr lang="fi-FI" dirty="0">
                <a:solidFill>
                  <a:schemeClr val="bg1"/>
                </a:solidFill>
              </a:rPr>
              <a:t>Junioripäällikkö / pesiskouluohjaaja paikalle ensimmäisiin harjoituksiin</a:t>
            </a:r>
          </a:p>
          <a:p>
            <a:pPr marL="285750" indent="-285750"/>
            <a:r>
              <a:rPr lang="fi-FI" dirty="0">
                <a:solidFill>
                  <a:schemeClr val="bg1"/>
                </a:solidFill>
              </a:rPr>
              <a:t>Avoimet harjoitukset (ilmaiset) heti alkuun</a:t>
            </a:r>
          </a:p>
          <a:p>
            <a:pPr marL="285750" indent="-285750"/>
            <a:r>
              <a:rPr lang="fi-FI" dirty="0">
                <a:solidFill>
                  <a:schemeClr val="bg1"/>
                </a:solidFill>
              </a:rPr>
              <a:t>Helppo ja mukava ensimmäinen harjoitus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575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266</Words>
  <Application>Microsoft Office PowerPoint</Application>
  <PresentationFormat>Laajakuva</PresentationFormat>
  <Paragraphs>87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Office-teema</vt:lpstr>
      <vt:lpstr>PESISKOULUSTA JOUKKUEESEEN</vt:lpstr>
      <vt:lpstr>PESISKOULUSTA JOUKKUEESEEN</vt:lpstr>
      <vt:lpstr>1. PESISKOULUN SUUNNITTELU</vt:lpstr>
      <vt:lpstr>2. KOULUKIERROKSET</vt:lpstr>
      <vt:lpstr>3. PESISKOULU</vt:lpstr>
      <vt:lpstr>4. JATKOTOIMINNAN SUUNNITTELU</vt:lpstr>
      <vt:lpstr>5. JATKOTOIMINTARYHMÄ</vt:lpstr>
      <vt:lpstr>6. JOUKKUETOIMINTAAN SIIRTYMINEN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PESISKOULUSTA JOUKKUETOIMINTAAN</dc:title>
  <dc:creator>Mona Hupli-Kotiranta</dc:creator>
  <cp:lastModifiedBy>Mona Hupli-Kotiranta</cp:lastModifiedBy>
  <cp:revision>9</cp:revision>
  <dcterms:created xsi:type="dcterms:W3CDTF">2019-04-11T06:41:48Z</dcterms:created>
  <dcterms:modified xsi:type="dcterms:W3CDTF">2019-04-11T11:01:56Z</dcterms:modified>
</cp:coreProperties>
</file>